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sldIdLst>
    <p:sldId id="287" r:id="rId2"/>
    <p:sldId id="500" r:id="rId3"/>
    <p:sldId id="512" r:id="rId4"/>
    <p:sldId id="501" r:id="rId5"/>
    <p:sldId id="502" r:id="rId6"/>
    <p:sldId id="513" r:id="rId7"/>
    <p:sldId id="503" r:id="rId8"/>
    <p:sldId id="504" r:id="rId9"/>
    <p:sldId id="514" r:id="rId10"/>
    <p:sldId id="505" r:id="rId11"/>
    <p:sldId id="506" r:id="rId12"/>
    <p:sldId id="515" r:id="rId13"/>
    <p:sldId id="507" r:id="rId14"/>
    <p:sldId id="510" r:id="rId15"/>
    <p:sldId id="509" r:id="rId16"/>
    <p:sldId id="511" r:id="rId17"/>
    <p:sldId id="516" r:id="rId18"/>
    <p:sldId id="517" r:id="rId19"/>
    <p:sldId id="518" r:id="rId20"/>
    <p:sldId id="519" r:id="rId21"/>
    <p:sldId id="520" r:id="rId22"/>
    <p:sldId id="491" r:id="rId23"/>
  </p:sldIdLst>
  <p:sldSz cx="9906000" cy="6858000" type="A4"/>
  <p:notesSz cx="6858000" cy="9144000"/>
  <p:embeddedFontLst>
    <p:embeddedFont>
      <p:font typeface="a장미다방" panose="02020600000000000000" pitchFamily="18" charset="-127"/>
      <p:regular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나눔스퀘어 ExtraBold" panose="020B0600000101010101" pitchFamily="50" charset="-127"/>
      <p:bold r:id="rId27"/>
    </p:embeddedFont>
    <p:embeddedFont>
      <p:font typeface="나눔스퀘어 Bold" panose="020B0600000101010101" pitchFamily="50" charset="-1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a가시고기B" panose="02020600000000000000" pitchFamily="18" charset="-127"/>
      <p:regular r:id="rId33"/>
    </p:embeddedFont>
    <p:embeddedFont>
      <p:font typeface="배달의민족 주아" panose="02020603020101020101" pitchFamily="18" charset="-127"/>
      <p:regular r:id="rId34"/>
    </p:embeddedFont>
    <p:embeddedFont>
      <p:font typeface="맑은 고딕" panose="020B0503020000020004" pitchFamily="50" charset="-127"/>
      <p:regular r:id="rId35"/>
      <p:bold r:id="rId36"/>
    </p:embeddedFont>
    <p:embeddedFont>
      <p:font typeface="a가시고기M" panose="02020600000000000000" pitchFamily="18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  <a:srgbClr val="FDEBC7"/>
    <a:srgbClr val="CCCCFF"/>
    <a:srgbClr val="896977"/>
    <a:srgbClr val="2D4B2B"/>
    <a:srgbClr val="3D643A"/>
    <a:srgbClr val="1D301C"/>
    <a:srgbClr val="F66A81"/>
    <a:srgbClr val="FBB3BF"/>
    <a:srgbClr val="F99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561" autoAdjust="0"/>
  </p:normalViewPr>
  <p:slideViewPr>
    <p:cSldViewPr snapToGrid="0">
      <p:cViewPr>
        <p:scale>
          <a:sx n="75" d="100"/>
          <a:sy n="75" d="100"/>
        </p:scale>
        <p:origin x="1469" y="331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542528" y="1918972"/>
            <a:ext cx="4760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200" spc="-150" dirty="0" smtClean="0">
                <a:solidFill>
                  <a:schemeClr val="bg2">
                    <a:lumMod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네트워크 발표</a:t>
            </a:r>
            <a:endParaRPr lang="en-US" altLang="ko-KR" sz="7200" spc="-150" dirty="0" smtClean="0">
              <a:solidFill>
                <a:schemeClr val="bg2">
                  <a:lumMod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932984" y="3321675"/>
            <a:ext cx="3979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201795035 </a:t>
            </a:r>
            <a:r>
              <a:rPr lang="ko-KR" altLang="en-US" sz="2400" spc="-150" dirty="0" err="1" smtClean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남소연</a:t>
            </a:r>
            <a:endParaRPr lang="en-US" altLang="ko-KR" sz="2400" spc="-150" dirty="0" smtClean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spc="-150" dirty="0" smtClean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201795068 </a:t>
            </a:r>
            <a:r>
              <a:rPr lang="ko-KR" altLang="en-US" sz="2400" spc="-150" dirty="0" smtClean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이지우</a:t>
            </a:r>
            <a:endParaRPr lang="en-US" altLang="ko-KR" sz="2400" spc="-150" dirty="0" smtClean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050" name="Picture 2" descr="bee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66" y="948653"/>
            <a:ext cx="970319" cy="9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26973" y="3081910"/>
            <a:ext cx="6040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(</a:t>
            </a:r>
            <a:r>
              <a:rPr lang="en-US" altLang="ko-KR" b="1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Enhanced Interior Gateway Routing </a:t>
            </a:r>
            <a:r>
              <a:rPr lang="en-US" altLang="ko-KR" b="1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Protocol)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9513" y="1904255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03</a:t>
            </a:r>
            <a:endParaRPr lang="en-US" altLang="ko-KR" sz="1500" dirty="0" smtClean="0">
              <a:solidFill>
                <a:schemeClr val="bg1">
                  <a:lumMod val="65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26506" y="2227420"/>
            <a:ext cx="4441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EIGRP</a:t>
            </a:r>
            <a:endParaRPr lang="en-US" altLang="ko-KR" sz="48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5" name="Picture 2" descr="bee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62" y="2157758"/>
            <a:ext cx="970319" cy="9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178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94412" y="795145"/>
            <a:ext cx="52674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Enhanced Interior Gateway Routing Protocol</a:t>
            </a:r>
            <a:endParaRPr lang="en-US" altLang="ko-KR" sz="1500" spc="-150" dirty="0" smtClean="0">
              <a:solidFill>
                <a:schemeClr val="bg2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452580" y="173127"/>
            <a:ext cx="4441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EIGRP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란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?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88936" y="1635809"/>
            <a:ext cx="4755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 err="1">
                <a:latin typeface="a가시고기B" panose="02020600000000000000" pitchFamily="18" charset="-127"/>
                <a:ea typeface="a가시고기B" panose="02020600000000000000" pitchFamily="18" charset="-127"/>
              </a:rPr>
              <a:t>시스코사가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 만든 원래의 </a:t>
            </a:r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IGRP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를 기반으로</a:t>
            </a:r>
          </a:p>
          <a:p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한 개방형 라우팅 프로토콜</a:t>
            </a:r>
            <a:endParaRPr lang="ko-KR" altLang="en-US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/>
            </a:r>
            <a:b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</a:b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라우터 내 대역폭 처리 가능</a:t>
            </a:r>
            <a:endParaRPr lang="ko-KR" altLang="en-US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/>
            </a:r>
            <a:b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</a:b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고급 </a:t>
            </a:r>
            <a:r>
              <a:rPr lang="ko-KR" altLang="en-US" dirty="0" err="1">
                <a:latin typeface="a가시고기B" panose="02020600000000000000" pitchFamily="18" charset="-127"/>
                <a:ea typeface="a가시고기B" panose="02020600000000000000" pitchFamily="18" charset="-127"/>
              </a:rPr>
              <a:t>거리벡터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 라우팅 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프로토콜</a:t>
            </a:r>
            <a:endParaRPr lang="en-US" altLang="ko-KR" dirty="0" smtClean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88936" y="3296143"/>
            <a:ext cx="4755362" cy="463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토폴로지 변경 후 일어나는 라우팅 불안정 최소화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88936" y="3960385"/>
            <a:ext cx="349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라우터가 </a:t>
            </a:r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32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비트 </a:t>
            </a:r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EIGRP </a:t>
            </a:r>
            <a:r>
              <a:rPr lang="ko-KR" altLang="en-US" dirty="0" err="1">
                <a:latin typeface="a가시고기B" panose="02020600000000000000" pitchFamily="18" charset="-127"/>
                <a:ea typeface="a가시고기B" panose="02020600000000000000" pitchFamily="18" charset="-127"/>
              </a:rPr>
              <a:t>메트릭을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 </a:t>
            </a:r>
            <a:endParaRPr lang="ko-KR" altLang="en-US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24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비트 </a:t>
            </a:r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IGRP </a:t>
            </a:r>
            <a:r>
              <a:rPr lang="ko-KR" altLang="en-US" dirty="0" err="1">
                <a:latin typeface="a가시고기B" panose="02020600000000000000" pitchFamily="18" charset="-127"/>
                <a:ea typeface="a가시고기B" panose="02020600000000000000" pitchFamily="18" charset="-127"/>
              </a:rPr>
              <a:t>메트릭으로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 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변환</a:t>
            </a:r>
            <a:endParaRPr lang="en-US" altLang="ko-KR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21373" y="4606716"/>
            <a:ext cx="381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이웃장비들에게</a:t>
            </a:r>
            <a:r>
              <a:rPr lang="ko-KR" altLang="en-US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 경로 정보 자동 </a:t>
            </a:r>
            <a:r>
              <a:rPr lang="ko-KR" altLang="en-US" dirty="0" smtClean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재분배</a:t>
            </a:r>
            <a:endParaRPr lang="ko-KR" altLang="en-US" dirty="0"/>
          </a:p>
        </p:txBody>
      </p:sp>
      <p:pic>
        <p:nvPicPr>
          <p:cNvPr id="7170" name="Picture 2" descr="[png]ìì´í¨ë êµ¿ë¸í¸ ì¤í°ì»¤ ê³µì 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3965" y="1635809"/>
            <a:ext cx="3561932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47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672960" y="2303105"/>
            <a:ext cx="1773380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7073" y="2441361"/>
            <a:ext cx="1517495" cy="1606067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2731" y="2946290"/>
            <a:ext cx="232825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RIP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35939" y="2303105"/>
            <a:ext cx="1706691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60041" y="2453558"/>
            <a:ext cx="1460429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32547" y="2935927"/>
            <a:ext cx="191574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OSPF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206444" y="2946290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237895" y="2303105"/>
            <a:ext cx="1710955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614" y="2453558"/>
            <a:ext cx="1464077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57249" y="2937904"/>
            <a:ext cx="1920535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6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EIGRP</a:t>
            </a:r>
            <a:endParaRPr lang="en-US" altLang="ko-KR" sz="26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486737" y="2303105"/>
            <a:ext cx="1772221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620295" y="2453558"/>
            <a:ext cx="1516504" cy="1606066"/>
          </a:xfrm>
          <a:prstGeom prst="ellipse">
            <a:avLst/>
          </a:prstGeom>
          <a:solidFill>
            <a:srgbClr val="FFCC66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4305" y="2921427"/>
            <a:ext cx="198930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spc="30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결과물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499324" y="2951040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766503" y="2985768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50298" y="1686562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1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90351" y="1686162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26638" y="1686162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70025" y="1686162"/>
            <a:ext cx="506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8" name="Picture 2" descr="bee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129" y="1471042"/>
            <a:ext cx="970319" cy="9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116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128E-6 4.81481E-6 L 0.23317 0.005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26973" y="3081910"/>
            <a:ext cx="6040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두근두근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9513" y="1904255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en-US" altLang="ko-KR" sz="1500" dirty="0" smtClean="0">
              <a:solidFill>
                <a:schemeClr val="bg1">
                  <a:lumMod val="6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26506" y="2227420"/>
            <a:ext cx="4441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결과물</a:t>
            </a:r>
            <a:endParaRPr lang="en-US" altLang="ko-KR" sz="48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5" name="Picture 2" descr="bee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662" y="2157758"/>
            <a:ext cx="970319" cy="9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280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452580" y="173127"/>
            <a:ext cx="4441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Topology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5" y="1229431"/>
            <a:ext cx="9462518" cy="43738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39850" y="-780762"/>
            <a:ext cx="6486448" cy="839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67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452580" y="173127"/>
            <a:ext cx="4441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Address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876229"/>
              </p:ext>
            </p:extLst>
          </p:nvPr>
        </p:nvGraphicFramePr>
        <p:xfrm>
          <a:off x="603115" y="881013"/>
          <a:ext cx="8424152" cy="5552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038">
                  <a:extLst>
                    <a:ext uri="{9D8B030D-6E8A-4147-A177-3AD203B41FA5}">
                      <a16:colId xmlns:a16="http://schemas.microsoft.com/office/drawing/2014/main" val="772038011"/>
                    </a:ext>
                  </a:extLst>
                </a:gridCol>
                <a:gridCol w="2106038">
                  <a:extLst>
                    <a:ext uri="{9D8B030D-6E8A-4147-A177-3AD203B41FA5}">
                      <a16:colId xmlns:a16="http://schemas.microsoft.com/office/drawing/2014/main" val="3799751714"/>
                    </a:ext>
                  </a:extLst>
                </a:gridCol>
                <a:gridCol w="2106038">
                  <a:extLst>
                    <a:ext uri="{9D8B030D-6E8A-4147-A177-3AD203B41FA5}">
                      <a16:colId xmlns:a16="http://schemas.microsoft.com/office/drawing/2014/main" val="2677177108"/>
                    </a:ext>
                  </a:extLst>
                </a:gridCol>
                <a:gridCol w="2106038">
                  <a:extLst>
                    <a:ext uri="{9D8B030D-6E8A-4147-A177-3AD203B41FA5}">
                      <a16:colId xmlns:a16="http://schemas.microsoft.com/office/drawing/2014/main" val="388832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Router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Interface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address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Subnet Mask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04446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/>
                        <a:t>R1</a:t>
                      </a:r>
                      <a:endParaRPr lang="ko-KR" altLang="en-US" sz="36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Fa0/0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192.168.40.1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45514"/>
                  </a:ext>
                </a:extLst>
              </a:tr>
              <a:tr h="28230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S0/0/0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192.168.70.1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84869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 smtClean="0"/>
                        <a:t>R2</a:t>
                      </a:r>
                      <a:endParaRPr lang="ko-KR" altLang="en-US" sz="3600" dirty="0" smtClean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S0/0/0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192.168.70.2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91792"/>
                  </a:ext>
                </a:extLst>
              </a:tr>
              <a:tr h="2176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S0/0/1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192.168.20.1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91376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/>
                        <a:t>R3</a:t>
                      </a:r>
                      <a:endParaRPr lang="ko-KR" altLang="en-US" sz="36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S0/0/0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192.168.20.2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72191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S0/0/1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192.168.100.1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4748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S0/1/0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172.16.10.1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255.255.255.252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28778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/>
                        <a:t>R4</a:t>
                      </a:r>
                      <a:endParaRPr lang="ko-KR" altLang="en-US" sz="3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S0/0/0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192.168.100.2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2307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S0/0/1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192.168.30.1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269504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/>
                        <a:t>R5</a:t>
                      </a:r>
                      <a:endParaRPr lang="ko-KR" altLang="en-US" sz="3600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Fa0/0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172.16.40.1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255.255.255.252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0064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S0/0/0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172.16.10.2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255.255.255.252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9872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S0/0/1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172.16.50.1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255.255.255.252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88363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/>
                        <a:t>R6</a:t>
                      </a:r>
                      <a:endParaRPr lang="ko-KR" altLang="en-US" sz="36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S0/0/0</a:t>
                      </a:r>
                      <a:endParaRPr lang="ko-KR" alt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192.168.80.1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255.255.255.252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8423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S0/0/1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192.168.30.2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255.255.255.0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083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2236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452580" y="173127"/>
            <a:ext cx="4441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Address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509243"/>
              </p:ext>
            </p:extLst>
          </p:nvPr>
        </p:nvGraphicFramePr>
        <p:xfrm>
          <a:off x="628074" y="1019562"/>
          <a:ext cx="8353012" cy="5007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53">
                  <a:extLst>
                    <a:ext uri="{9D8B030D-6E8A-4147-A177-3AD203B41FA5}">
                      <a16:colId xmlns:a16="http://schemas.microsoft.com/office/drawing/2014/main" val="772038011"/>
                    </a:ext>
                  </a:extLst>
                </a:gridCol>
                <a:gridCol w="2088253">
                  <a:extLst>
                    <a:ext uri="{9D8B030D-6E8A-4147-A177-3AD203B41FA5}">
                      <a16:colId xmlns:a16="http://schemas.microsoft.com/office/drawing/2014/main" val="3799751714"/>
                    </a:ext>
                  </a:extLst>
                </a:gridCol>
                <a:gridCol w="2088253">
                  <a:extLst>
                    <a:ext uri="{9D8B030D-6E8A-4147-A177-3AD203B41FA5}">
                      <a16:colId xmlns:a16="http://schemas.microsoft.com/office/drawing/2014/main" val="2677177108"/>
                    </a:ext>
                  </a:extLst>
                </a:gridCol>
                <a:gridCol w="2088253">
                  <a:extLst>
                    <a:ext uri="{9D8B030D-6E8A-4147-A177-3AD203B41FA5}">
                      <a16:colId xmlns:a16="http://schemas.microsoft.com/office/drawing/2014/main" val="388832021"/>
                    </a:ext>
                  </a:extLst>
                </a:gridCol>
              </a:tblGrid>
              <a:tr h="355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Router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Interface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Ip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address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Subnet Mask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044467"/>
                  </a:ext>
                </a:extLst>
              </a:tr>
              <a:tr h="46115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 smtClean="0"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R7</a:t>
                      </a:r>
                      <a:endParaRPr lang="ko-KR" altLang="en-US" sz="3600" dirty="0"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s0/0/0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172.16.50.2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255.255.255.252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5345514"/>
                  </a:ext>
                </a:extLst>
              </a:tr>
              <a:tr h="46115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s0/0/1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172.16.90.1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255.255.255.252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848693"/>
                  </a:ext>
                </a:extLst>
              </a:tr>
              <a:tr h="46115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0" spc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R8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C75252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Fa0/0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C75252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172.16.100.1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C75252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255.255.255.252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891792"/>
                  </a:ext>
                </a:extLst>
              </a:tr>
              <a:tr h="4611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s0/0/0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172.16.90.2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255.255.255.252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913768"/>
                  </a:ext>
                </a:extLst>
              </a:tr>
              <a:tr h="8875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kern="0" spc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R9</a:t>
                      </a:r>
                      <a:endParaRPr lang="en-US" sz="3600" kern="0" spc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s0/0/0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192.168.50.2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255.255.255.252</a:t>
                      </a:r>
                    </a:p>
                  </a:txBody>
                  <a:tcPr marL="64770" marR="64770" marT="17907" marB="17907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721917"/>
                  </a:ext>
                </a:extLst>
              </a:tr>
              <a:tr h="44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PC1</a:t>
                      </a:r>
                      <a:endParaRPr lang="ko-KR" altLang="en-US" sz="2400" dirty="0"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NIC</a:t>
                      </a:r>
                      <a:endParaRPr lang="ko-KR" altLang="en-US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192.168.40.10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255.255.255.0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23072"/>
                  </a:ext>
                </a:extLst>
              </a:tr>
              <a:tr h="44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PC2</a:t>
                      </a:r>
                      <a:endParaRPr lang="ko-KR" altLang="en-US" sz="2400" dirty="0"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NIC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192.168.80.10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255.255.255.252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269504"/>
                  </a:ext>
                </a:extLst>
              </a:tr>
              <a:tr h="44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PC3</a:t>
                      </a:r>
                      <a:endParaRPr lang="ko-KR" altLang="en-US" sz="2400" dirty="0"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NIC</a:t>
                      </a:r>
                      <a:endParaRPr lang="ko-KR" altLang="en-US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172.16.40.10</a:t>
                      </a:r>
                      <a:endParaRPr lang="ko-KR" altLang="en-US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255.255.255.252</a:t>
                      </a:r>
                      <a:endParaRPr lang="ko-KR" altLang="en-US" dirty="0" smtClean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1006402"/>
                  </a:ext>
                </a:extLst>
              </a:tr>
              <a:tr h="4441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PC4</a:t>
                      </a:r>
                      <a:endParaRPr lang="ko-KR" altLang="en-US" sz="2400" dirty="0"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NIC</a:t>
                      </a:r>
                      <a:endParaRPr lang="ko-KR" altLang="en-US" sz="1800" dirty="0"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172.16.100.10</a:t>
                      </a:r>
                      <a:endParaRPr lang="ko-KR" altLang="en-US" sz="1800" dirty="0"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Calibri" panose="020F0502020204030204" pitchFamily="34" charset="0"/>
                          <a:ea typeface="a가시고기M" panose="02020600000000000000" pitchFamily="18" charset="-127"/>
                          <a:cs typeface="Calibri" panose="020F0502020204030204" pitchFamily="34" charset="0"/>
                        </a:rPr>
                        <a:t>255.255.255.252</a:t>
                      </a:r>
                      <a:endParaRPr lang="ko-KR" altLang="en-US" sz="1800" dirty="0">
                        <a:latin typeface="Calibri" panose="020F0502020204030204" pitchFamily="34" charset="0"/>
                        <a:ea typeface="a가시고기M" panose="02020600000000000000" pitchFamily="18" charset="-127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218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999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29844" y="210072"/>
            <a:ext cx="4441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OSPF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997" t="15919" r="26811" b="26113"/>
          <a:stretch/>
        </p:blipFill>
        <p:spPr>
          <a:xfrm>
            <a:off x="1561627" y="1042839"/>
            <a:ext cx="6599865" cy="3523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1760" y="4690934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명령어</a:t>
            </a:r>
            <a:endParaRPr lang="en-US" altLang="ko-KR" sz="2400" dirty="0" smtClean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algn="ctr" fontAlgn="base"/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router </a:t>
            </a:r>
            <a:r>
              <a:rPr lang="en-US" altLang="ko-KR" dirty="0" err="1">
                <a:latin typeface="a가시고기B" panose="02020600000000000000" pitchFamily="18" charset="-127"/>
                <a:ea typeface="a가시고기B" panose="02020600000000000000" pitchFamily="18" charset="-127"/>
              </a:rPr>
              <a:t>ospf</a:t>
            </a:r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 1</a:t>
            </a:r>
          </a:p>
          <a:p>
            <a:pPr algn="ctr" fontAlgn="base"/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network 192.168.x.x area x</a:t>
            </a:r>
            <a:endParaRPr lang="ko-KR" altLang="en-US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995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29844" y="210072"/>
            <a:ext cx="4441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Virtual Link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997" t="15919" r="26811" b="26113"/>
          <a:stretch/>
        </p:blipFill>
        <p:spPr>
          <a:xfrm>
            <a:off x="1561627" y="1042839"/>
            <a:ext cx="6599865" cy="35232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51760" y="4690934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명령어</a:t>
            </a:r>
            <a:endParaRPr lang="en-US" altLang="ko-KR" sz="2400" dirty="0" smtClean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algn="ctr" fontAlgn="base"/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router </a:t>
            </a:r>
            <a:r>
              <a:rPr lang="en-US" altLang="ko-KR" dirty="0" err="1">
                <a:latin typeface="a가시고기B" panose="02020600000000000000" pitchFamily="18" charset="-127"/>
                <a:ea typeface="a가시고기B" panose="02020600000000000000" pitchFamily="18" charset="-127"/>
              </a:rPr>
              <a:t>ospf</a:t>
            </a:r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 1</a:t>
            </a:r>
          </a:p>
          <a:p>
            <a:pPr algn="ctr" fontAlgn="base"/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Area x virtual-link </a:t>
            </a:r>
            <a:r>
              <a:rPr lang="en-US" altLang="ko-KR" dirty="0" err="1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x.x.x.x</a:t>
            </a:r>
            <a:endParaRPr lang="ko-KR" altLang="en-US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 rot="9070120">
            <a:off x="4645261" y="1270000"/>
            <a:ext cx="410682" cy="31496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>
            <a:off x="5466080" y="1664462"/>
            <a:ext cx="386080" cy="51816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08" y="210072"/>
            <a:ext cx="5314950" cy="64198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340" y="210072"/>
            <a:ext cx="59436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4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29844" y="210072"/>
            <a:ext cx="44415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Redistribute</a:t>
            </a:r>
          </a:p>
          <a:p>
            <a:pPr algn="ctr"/>
            <a:r>
              <a:rPr lang="en-US" altLang="ko-KR" sz="28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OSPF-RIP</a:t>
            </a:r>
            <a:endParaRPr lang="en-US" altLang="ko-KR" sz="2800" dirty="0" smtClean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51760" y="4697200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명령어</a:t>
            </a:r>
            <a:endParaRPr lang="en-US" altLang="ko-KR" sz="2400" dirty="0" smtClean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algn="ctr" fontAlgn="base"/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router </a:t>
            </a: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rip</a:t>
            </a:r>
            <a:endParaRPr lang="en-US" altLang="ko-KR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algn="ctr" fontAlgn="base"/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Redistribute </a:t>
            </a:r>
            <a:r>
              <a:rPr lang="en-US" altLang="ko-KR" dirty="0" err="1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ospf</a:t>
            </a: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 x metric y</a:t>
            </a:r>
            <a:endParaRPr lang="ko-KR" altLang="en-US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844" y="1348845"/>
            <a:ext cx="4429125" cy="31146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127" t="37193" r="43604" b="27830"/>
          <a:stretch/>
        </p:blipFill>
        <p:spPr>
          <a:xfrm>
            <a:off x="2651760" y="2804881"/>
            <a:ext cx="4643121" cy="31225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296" y="161321"/>
            <a:ext cx="6810375" cy="63436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736" y="204080"/>
            <a:ext cx="6277927" cy="6216119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1420598" y="2832854"/>
            <a:ext cx="670560" cy="36437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1394652" y="3511019"/>
            <a:ext cx="670560" cy="364377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4208" y="2848142"/>
            <a:ext cx="11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Inter Area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878" y="3511019"/>
            <a:ext cx="14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External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053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672960" y="2303105"/>
            <a:ext cx="1773380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7073" y="2441361"/>
            <a:ext cx="1517495" cy="1606067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2731" y="2946290"/>
            <a:ext cx="232825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RIP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35939" y="2303105"/>
            <a:ext cx="1706691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60041" y="2453558"/>
            <a:ext cx="1460429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32547" y="2935927"/>
            <a:ext cx="191574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OSPF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206444" y="2946290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237895" y="2303105"/>
            <a:ext cx="1710955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614" y="2453558"/>
            <a:ext cx="1464077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57249" y="2937904"/>
            <a:ext cx="1920535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6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EIGRP</a:t>
            </a:r>
            <a:endParaRPr lang="en-US" altLang="ko-KR" sz="26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486737" y="2303105"/>
            <a:ext cx="1772221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620295" y="2453558"/>
            <a:ext cx="1516504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4305" y="2921427"/>
            <a:ext cx="198930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spc="30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결과물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499324" y="2951040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766503" y="2985768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50298" y="1686562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1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90351" y="1686162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26638" y="1686162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70025" y="1686162"/>
            <a:ext cx="506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6138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29844" y="210072"/>
            <a:ext cx="44415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Redistribute</a:t>
            </a:r>
          </a:p>
          <a:p>
            <a:pPr algn="ctr"/>
            <a:r>
              <a:rPr lang="en-US" altLang="ko-KR" sz="28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OSPF-EIGRP</a:t>
            </a:r>
            <a:endParaRPr lang="en-US" altLang="ko-KR" sz="2800" dirty="0" smtClean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40801" y="4228994"/>
            <a:ext cx="441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명령어</a:t>
            </a:r>
            <a:endParaRPr lang="en-US" altLang="ko-KR" sz="2400" dirty="0" smtClean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algn="ctr" fontAlgn="base"/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Router </a:t>
            </a:r>
            <a:r>
              <a:rPr lang="en-US" altLang="ko-KR" dirty="0" err="1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eigrp</a:t>
            </a:r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 </a:t>
            </a: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1</a:t>
            </a:r>
            <a:endParaRPr lang="en-US" altLang="ko-KR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algn="ctr" fontAlgn="base"/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Redistribute static metric </a:t>
            </a:r>
            <a:endParaRPr lang="ko-KR" altLang="en-US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889" y="1660207"/>
            <a:ext cx="2257425" cy="22574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497" y="127317"/>
            <a:ext cx="5724525" cy="65627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783" y="127317"/>
            <a:ext cx="6192211" cy="63491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9120" y="41943"/>
            <a:ext cx="5892800" cy="6434571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 flipH="1">
            <a:off x="3681339" y="2470665"/>
            <a:ext cx="447040" cy="33528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46880" y="2453639"/>
            <a:ext cx="934720" cy="335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238084" y="2436613"/>
            <a:ext cx="9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External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5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659131" y="210072"/>
            <a:ext cx="4441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보완할 점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54920"/>
            <a:ext cx="5140960" cy="56069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85" y="1247775"/>
            <a:ext cx="3314700" cy="436245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05680" y="2235200"/>
            <a:ext cx="3241040" cy="1117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66640" y="2335087"/>
            <a:ext cx="383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R8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에서 </a:t>
            </a: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PC1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까지의 경로가</a:t>
            </a:r>
            <a:endParaRPr lang="en-US" altLang="ko-KR" dirty="0" smtClean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Routing table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에 나와있으나</a:t>
            </a:r>
            <a:endParaRPr lang="en-US" altLang="ko-KR" dirty="0" smtClean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연결이 되지 </a:t>
            </a:r>
            <a:r>
              <a:rPr lang="ko-KR" altLang="en-US" dirty="0" err="1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않음ㅠ</a:t>
            </a: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0</a:t>
            </a:r>
            <a:r>
              <a:rPr lang="ko-KR" altLang="en-US" dirty="0" err="1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ㅠ</a:t>
            </a:r>
            <a:endParaRPr lang="ko-KR" altLang="en-US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570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3054904" y="3211139"/>
            <a:ext cx="45346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000" spc="-15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정말 밤새 만들었습니다</a:t>
            </a:r>
            <a:endParaRPr lang="en-US" altLang="ko-KR" sz="4000" spc="-150" dirty="0" smtClean="0">
              <a:solidFill>
                <a:schemeClr val="accent4">
                  <a:lumMod val="60000"/>
                  <a:lumOff val="4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8479" y="2104036"/>
            <a:ext cx="33874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281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672960" y="2303105"/>
            <a:ext cx="1773380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7073" y="2441361"/>
            <a:ext cx="1517495" cy="1606067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2731" y="2946290"/>
            <a:ext cx="232825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RIP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35939" y="2303105"/>
            <a:ext cx="1706691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60041" y="2453558"/>
            <a:ext cx="1460429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32547" y="2935927"/>
            <a:ext cx="191574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OSPF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206444" y="2946290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237895" y="2303105"/>
            <a:ext cx="1710955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614" y="2453558"/>
            <a:ext cx="1464077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57249" y="2937904"/>
            <a:ext cx="1920535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6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EIGRP</a:t>
            </a:r>
            <a:endParaRPr lang="en-US" altLang="ko-KR" sz="26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486737" y="2303105"/>
            <a:ext cx="1772221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620295" y="2453558"/>
            <a:ext cx="1516504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4305" y="2921427"/>
            <a:ext cx="198930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spc="30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결과물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499324" y="2951040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766503" y="2985768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50298" y="1686562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1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90351" y="1686162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26638" y="1686162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70025" y="1686162"/>
            <a:ext cx="506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8" name="Picture 2" descr="bee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61" y="1452540"/>
            <a:ext cx="970319" cy="9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691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32583" y="3058417"/>
            <a:ext cx="3979655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(Routing Information Protocol)</a:t>
            </a:r>
            <a:endParaRPr lang="en-US" altLang="ko-KR" sz="1600" dirty="0"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9513" y="1904255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626506" y="2227420"/>
            <a:ext cx="4441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RIP</a:t>
            </a:r>
            <a:endParaRPr lang="en-US" altLang="ko-KR" sz="48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10" name="Picture 2" descr="bee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284" y="2026132"/>
            <a:ext cx="970319" cy="9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8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96012" y="799655"/>
            <a:ext cx="3875573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Routing </a:t>
            </a:r>
            <a:r>
              <a:rPr lang="en-US" altLang="ko-KR" sz="1600" b="1" dirty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Information </a:t>
            </a:r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Protocol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  <a:p>
            <a:r>
              <a:rPr lang="en-US" altLang="ko-KR" sz="1600" dirty="0"/>
              <a:t/>
            </a:r>
            <a:br>
              <a:rPr lang="en-US" altLang="ko-KR" sz="1600" dirty="0"/>
            </a:b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720435" y="175042"/>
            <a:ext cx="4441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RIP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란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?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1026" name="Picture 2" descr="https://lh6.googleusercontent.com/dWXSbLXNqz4rqiGLVu-Y2GVuorx_wSIVYFfJtKSHWjBJkd0fKi2hTJvSkupyYkneMfK0b0bbVqAdbXMFKA8o4RtXvgTFpyYFW6BCE1yF4oq4zLKvLngvQLJ4B-T9SnWwpxj-5d9tew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611" y="1843953"/>
            <a:ext cx="1867189" cy="373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71273" y="1615263"/>
            <a:ext cx="51315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흔히 많이 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사용되는 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프로토콜</a:t>
            </a:r>
            <a:endParaRPr lang="ko-KR" altLang="en-US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Simple Vector Distance 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알고리즘 사용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최대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Hop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은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15</a:t>
            </a: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, 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그 이상은 도달할 수 없는 네트워크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30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초마다 라우팅 테이블을 인접한 라우터로 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전송</a:t>
            </a:r>
            <a:endParaRPr lang="ko-KR" altLang="en-US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77891" y="3235600"/>
            <a:ext cx="204581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WAN </a:t>
            </a:r>
            <a:r>
              <a:rPr lang="en-US" altLang="ko-KR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Traffic </a:t>
            </a:r>
            <a:r>
              <a:rPr lang="ko-KR" altLang="en-US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유발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71273" y="3711142"/>
            <a:ext cx="37481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RIP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은 원래 </a:t>
            </a: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LAN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용으로 설계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복잡한 </a:t>
            </a:r>
            <a:r>
              <a:rPr lang="ko-KR" altLang="en-US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네트워크 </a:t>
            </a:r>
            <a:r>
              <a:rPr lang="ko-KR" altLang="en-US" dirty="0" err="1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적용시</a:t>
            </a:r>
            <a:r>
              <a:rPr lang="ko-KR" altLang="en-US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 문제점 발생</a:t>
            </a:r>
            <a:r>
              <a:rPr lang="en-US" altLang="ko-KR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!!</a:t>
            </a:r>
            <a:endParaRPr lang="ko-KR" altLang="en-US" dirty="0">
              <a:solidFill>
                <a:srgbClr val="FF0000"/>
              </a:solidFill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255779" y="2107512"/>
            <a:ext cx="5467928" cy="225617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bg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algn="ctr"/>
            <a:endParaRPr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간단하고 이해하기 쉽지만</a:t>
            </a:r>
            <a:endParaRPr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algn="ctr"/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지원하는 최대 </a:t>
            </a:r>
            <a:r>
              <a:rPr lang="ko-KR" altLang="en-US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홉수가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15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라 </a:t>
            </a:r>
          </a:p>
          <a:p>
            <a:pPr algn="ctr"/>
            <a:r>
              <a:rPr lang="ko-KR" altLang="en-US" sz="2400" dirty="0" smtClean="0">
                <a:solidFill>
                  <a:schemeClr val="accent6">
                    <a:lumMod val="7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대규모 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네트워크에는 부적합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/>
            </a:r>
            <a:b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</a:b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197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672960" y="2303105"/>
            <a:ext cx="1773380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7073" y="2441361"/>
            <a:ext cx="1517495" cy="1606067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2731" y="2946290"/>
            <a:ext cx="232825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RIP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35939" y="2303105"/>
            <a:ext cx="1706691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60041" y="2453558"/>
            <a:ext cx="1460429" cy="1606066"/>
          </a:xfrm>
          <a:prstGeom prst="ellipse">
            <a:avLst/>
          </a:prstGeom>
          <a:solidFill>
            <a:srgbClr val="FFCC66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32547" y="2935927"/>
            <a:ext cx="191574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OSPF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206444" y="2946290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237895" y="2303105"/>
            <a:ext cx="1710955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614" y="2453558"/>
            <a:ext cx="1464077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57249" y="2937904"/>
            <a:ext cx="1920535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6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EIGRP</a:t>
            </a:r>
            <a:endParaRPr lang="en-US" altLang="ko-KR" sz="26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486737" y="2303105"/>
            <a:ext cx="1772221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620295" y="2453558"/>
            <a:ext cx="1516504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4305" y="2921427"/>
            <a:ext cx="198930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spc="30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결과물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499324" y="2951040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766503" y="2985768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50298" y="1686562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1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90351" y="1686162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26638" y="1686162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70025" y="1686162"/>
            <a:ext cx="506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8" name="Picture 2" descr="bee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661" y="1452540"/>
            <a:ext cx="970319" cy="9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691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5128E-6 2.59259E-6 L 0.23317 0.005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88367" y="3058417"/>
            <a:ext cx="39796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a장미다방" panose="02020600000000000000" pitchFamily="18" charset="-127"/>
                <a:ea typeface="a장미다방" panose="02020600000000000000" pitchFamily="18" charset="-127"/>
              </a:rPr>
              <a:t>(</a:t>
            </a:r>
            <a:r>
              <a:rPr lang="en-US" altLang="ko-KR" b="1" dirty="0">
                <a:latin typeface="a장미다방" panose="02020600000000000000" pitchFamily="18" charset="-127"/>
                <a:ea typeface="a장미다방" panose="02020600000000000000" pitchFamily="18" charset="-127"/>
              </a:rPr>
              <a:t>Open Shortest Path First)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9513" y="1904255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1">
                    <a:lumMod val="6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en-US" altLang="ko-KR" sz="1500" dirty="0" smtClean="0">
              <a:solidFill>
                <a:schemeClr val="bg1">
                  <a:lumMod val="6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26506" y="2227420"/>
            <a:ext cx="44415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OSPF</a:t>
            </a:r>
            <a:endParaRPr lang="en-US" altLang="ko-KR" sz="48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5" name="Picture 2" descr="bee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35" y="2157758"/>
            <a:ext cx="970319" cy="9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3325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6.googleusercontent.com/0Q4b4CggpZPDRXkoZc9TwOhsuNycW1n-oX801jEaxhAQnuIiLogCPhdcQp54S3NXk1YJYnuL2gM3E9gbQGsK67nXqV3CU2b4G73J3Wkk564rwYNxo457DkhD309yKtPbqIjQRb9eRC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12" y="2027852"/>
            <a:ext cx="3854343" cy="302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4412" y="795145"/>
            <a:ext cx="38755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Open Shortest Path First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609598" y="136182"/>
            <a:ext cx="4441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OSPF</a:t>
            </a:r>
            <a:r>
              <a:rPr lang="ko-KR" altLang="en-US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란</a:t>
            </a:r>
            <a:r>
              <a:rPr lang="en-US" altLang="ko-KR" sz="4000" dirty="0" smtClean="0">
                <a:solidFill>
                  <a:schemeClr val="bg2">
                    <a:lumMod val="50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?</a:t>
            </a:r>
            <a:endParaRPr lang="en-US" altLang="ko-KR" sz="4000" dirty="0" smtClean="0">
              <a:solidFill>
                <a:schemeClr val="bg2">
                  <a:lumMod val="50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42456" y="1467396"/>
            <a:ext cx="47553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링크 상태 라우팅 알고리즘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 err="1">
                <a:latin typeface="a가시고기B" panose="02020600000000000000" pitchFamily="18" charset="-127"/>
                <a:ea typeface="a가시고기B" panose="02020600000000000000" pitchFamily="18" charset="-127"/>
              </a:rPr>
              <a:t>라우터간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 변경된 최소 부분만을 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교환</a:t>
            </a:r>
            <a:endParaRPr lang="en-US" altLang="ko-KR" dirty="0" smtClean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RIP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을 대신할 </a:t>
            </a:r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IGP 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프로토콜 표준으로 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이용</a:t>
            </a:r>
            <a:endParaRPr lang="en-US" altLang="ko-KR" dirty="0" smtClean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Link State Path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와 </a:t>
            </a: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Distance Metric </a:t>
            </a: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이용</a:t>
            </a:r>
            <a:endParaRPr lang="en-US" altLang="ko-KR" dirty="0" smtClean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1891" y="3074017"/>
            <a:ext cx="33137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빠른 정보전달과 큰 규모에 적합 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42456" y="3540366"/>
            <a:ext cx="3818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네트워크를 </a:t>
            </a:r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AREA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라는 단위로 나누어 </a:t>
            </a:r>
            <a:endParaRPr lang="en-US" altLang="ko-KR" dirty="0" smtClean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적은 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수의 </a:t>
            </a:r>
            <a:r>
              <a:rPr lang="en-US" altLang="ko-KR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Routing Table </a:t>
            </a:r>
            <a:r>
              <a:rPr lang="ko-KR" altLang="en-US" dirty="0">
                <a:latin typeface="a가시고기B" panose="02020600000000000000" pitchFamily="18" charset="-127"/>
                <a:ea typeface="a가시고기B" panose="02020600000000000000" pitchFamily="18" charset="-127"/>
              </a:rPr>
              <a:t>계산</a:t>
            </a:r>
            <a:r>
              <a:rPr lang="en-US" altLang="ko-KR" dirty="0" smtClean="0">
                <a:latin typeface="a가시고기B" panose="02020600000000000000" pitchFamily="18" charset="-127"/>
                <a:ea typeface="a가시고기B" panose="02020600000000000000" pitchFamily="18" charset="-127"/>
              </a:rPr>
              <a:t>.</a:t>
            </a:r>
            <a:endParaRPr lang="en-US" altLang="ko-KR" dirty="0">
              <a:latin typeface="a가시고기B" panose="02020600000000000000" pitchFamily="18" charset="-127"/>
              <a:ea typeface="a가시고기B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69902" y="4284754"/>
            <a:ext cx="29995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smtClean="0">
                <a:solidFill>
                  <a:srgbClr val="FF0000"/>
                </a:solidFill>
                <a:latin typeface="a가시고기B" panose="02020600000000000000" pitchFamily="18" charset="-127"/>
                <a:ea typeface="a가시고기B" panose="02020600000000000000" pitchFamily="18" charset="-127"/>
              </a:rPr>
              <a:t>네트워크 부하를 줄일 수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170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672960" y="2303105"/>
            <a:ext cx="1773380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7073" y="2441361"/>
            <a:ext cx="1517495" cy="1606067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2731" y="2946290"/>
            <a:ext cx="232825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RIP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35939" y="2303105"/>
            <a:ext cx="1706691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060041" y="2453558"/>
            <a:ext cx="1460429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32547" y="2935927"/>
            <a:ext cx="191574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OSPF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2206444" y="2946290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5237895" y="2303105"/>
            <a:ext cx="1710955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2614" y="2453558"/>
            <a:ext cx="1464077" cy="1606066"/>
          </a:xfrm>
          <a:prstGeom prst="ellipse">
            <a:avLst/>
          </a:prstGeom>
          <a:solidFill>
            <a:srgbClr val="FFCC66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57249" y="2937904"/>
            <a:ext cx="1920535" cy="4924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600" spc="300" dirty="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EIGRP</a:t>
            </a:r>
            <a:endParaRPr lang="en-US" altLang="ko-KR" sz="26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7486737" y="2303105"/>
            <a:ext cx="1772221" cy="187688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620295" y="2453558"/>
            <a:ext cx="1516504" cy="1606066"/>
          </a:xfrm>
          <a:prstGeom prst="ellipse">
            <a:avLst/>
          </a:prstGeom>
          <a:solidFill>
            <a:srgbClr val="FDEBC7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74305" y="2921427"/>
            <a:ext cx="198930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2800" spc="300" smtClean="0">
                <a:solidFill>
                  <a:schemeClr val="bg2">
                    <a:lumMod val="25000"/>
                  </a:schemeClr>
                </a:solidFill>
                <a:latin typeface="a장미다방" panose="02020600000000000000" pitchFamily="18" charset="-127"/>
                <a:ea typeface="a장미다방" panose="02020600000000000000" pitchFamily="18" charset="-127"/>
              </a:rPr>
              <a:t>결과물</a:t>
            </a:r>
            <a:endParaRPr lang="en-US" altLang="ko-KR" sz="2800" spc="300" dirty="0" smtClean="0">
              <a:solidFill>
                <a:schemeClr val="bg2">
                  <a:lumMod val="25000"/>
                </a:schemeClr>
              </a:solidFill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4499324" y="2951040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6766503" y="2985768"/>
            <a:ext cx="903854" cy="584006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50298" y="1686562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1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90351" y="1686162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2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26638" y="1686162"/>
            <a:ext cx="47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3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170025" y="1686162"/>
            <a:ext cx="506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장미다방" panose="02020600000000000000" pitchFamily="18" charset="-127"/>
                <a:ea typeface="a장미다방" panose="02020600000000000000" pitchFamily="18" charset="-127"/>
              </a:rPr>
              <a:t>4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장미다방" panose="02020600000000000000" pitchFamily="18" charset="-127"/>
              <a:ea typeface="a장미다방" panose="02020600000000000000" pitchFamily="18" charset="-127"/>
            </a:endParaRPr>
          </a:p>
        </p:txBody>
      </p:sp>
      <p:pic>
        <p:nvPicPr>
          <p:cNvPr id="38" name="Picture 2" descr="bee png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7" y="1452381"/>
            <a:ext cx="970319" cy="97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47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1538E-6 2.59259E-6 L 0.23318 0.005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2709</TotalTime>
  <Words>383</Words>
  <Application>Microsoft Office PowerPoint</Application>
  <PresentationFormat>A4 용지(210x297mm)</PresentationFormat>
  <Paragraphs>212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a장미다방</vt:lpstr>
      <vt:lpstr>Calibri Light</vt:lpstr>
      <vt:lpstr>Arial</vt:lpstr>
      <vt:lpstr>나눔스퀘어 ExtraBold</vt:lpstr>
      <vt:lpstr>나눔스퀘어 Bold</vt:lpstr>
      <vt:lpstr>아리따-돋움(TTF)-Medium</vt:lpstr>
      <vt:lpstr>Calibri</vt:lpstr>
      <vt:lpstr>a가시고기B</vt:lpstr>
      <vt:lpstr>배달의민족 주아</vt:lpstr>
      <vt:lpstr>맑은 고딕</vt:lpstr>
      <vt:lpstr>a가시고기M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ziwop</cp:lastModifiedBy>
  <cp:revision>586</cp:revision>
  <dcterms:created xsi:type="dcterms:W3CDTF">2017-09-07T10:48:07Z</dcterms:created>
  <dcterms:modified xsi:type="dcterms:W3CDTF">2019-05-29T04:05:22Z</dcterms:modified>
</cp:coreProperties>
</file>